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6" r:id="rId2"/>
    <p:sldMasterId id="2147483698" r:id="rId3"/>
    <p:sldMasterId id="2147483710" r:id="rId4"/>
    <p:sldMasterId id="2147483722" r:id="rId5"/>
    <p:sldMasterId id="2147483734" r:id="rId6"/>
    <p:sldMasterId id="2147483746" r:id="rId7"/>
    <p:sldMasterId id="2147483758" r:id="rId8"/>
    <p:sldMasterId id="2147484118" r:id="rId9"/>
  </p:sldMasterIdLst>
  <p:sldIdLst>
    <p:sldId id="256" r:id="rId10"/>
    <p:sldId id="294" r:id="rId11"/>
    <p:sldId id="262" r:id="rId12"/>
    <p:sldId id="288" r:id="rId13"/>
    <p:sldId id="289" r:id="rId14"/>
    <p:sldId id="290" r:id="rId15"/>
    <p:sldId id="291" r:id="rId16"/>
    <p:sldId id="279" r:id="rId17"/>
    <p:sldId id="292" r:id="rId18"/>
    <p:sldId id="267" r:id="rId19"/>
    <p:sldId id="268" r:id="rId20"/>
    <p:sldId id="269" r:id="rId21"/>
    <p:sldId id="270" r:id="rId22"/>
    <p:sldId id="293" r:id="rId23"/>
    <p:sldId id="281" r:id="rId24"/>
    <p:sldId id="282" r:id="rId25"/>
    <p:sldId id="283" r:id="rId26"/>
    <p:sldId id="284" r:id="rId27"/>
    <p:sldId id="300" r:id="rId28"/>
    <p:sldId id="301" r:id="rId29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37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slide" Target="slides/slide2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7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8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9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10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6.xml"/><Relationship Id="rId1" Type="http://schemas.openxmlformats.org/officeDocument/2006/relationships/themeOverride" Target="../theme/themeOverride1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6.xml"/><Relationship Id="rId1" Type="http://schemas.openxmlformats.org/officeDocument/2006/relationships/themeOverride" Target="../theme/themeOverride1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7.xml"/><Relationship Id="rId1" Type="http://schemas.openxmlformats.org/officeDocument/2006/relationships/themeOverride" Target="../theme/themeOverride1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7.xml"/><Relationship Id="rId1" Type="http://schemas.openxmlformats.org/officeDocument/2006/relationships/themeOverride" Target="../theme/themeOverride1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8.xml"/><Relationship Id="rId1" Type="http://schemas.openxmlformats.org/officeDocument/2006/relationships/themeOverride" Target="../theme/themeOverride15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8.xml"/><Relationship Id="rId1" Type="http://schemas.openxmlformats.org/officeDocument/2006/relationships/themeOverride" Target="../theme/themeOverride1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 smtClean="0"/>
              <a:t>Alcím mintájának szerkesztése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433C8-2A24-4149-A9B6-51FF4242AEBB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C87F3-82C3-4D9F-AA2D-71DA1715209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954580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C8216-7C59-4155-815B-938504EC6FF1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1FA0D-F05D-4705-9BD8-D70EA639988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87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4382F-9F7F-45F1-92E9-5D6334862798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EF413-84EE-411E-BA3A-5D803FF3289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27652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 smtClean="0"/>
              <a:t>Alcím mintájának szerkesztése</a:t>
            </a:r>
            <a:endParaRPr lang="en-US"/>
          </a:p>
        </p:txBody>
      </p:sp>
      <p:sp>
        <p:nvSpPr>
          <p:cNvPr id="4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5F16911A-DD33-46F3-9CBF-080FD3BA5AA5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5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58041515-F060-4683-B978-9F976AD7930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806362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8A1D017B-5766-4471-BD01-7C9BE3566912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DD020418-317A-477D-8967-2B9791AF782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732167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285E5141-510D-478F-94D7-B39985E5CCCF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EC5AE538-04F6-48F1-AD17-6D2FD238F25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157770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4C5A5007-03C1-4EE2-AD20-3F10FE38F182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277611DB-B6B9-4BDD-BF36-4159AB43E1B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7028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E932B544-7FA2-4803-B87D-A76F71C45FF7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AB4D06AD-D486-4E5A-8212-938F1B4971D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607641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637C1F83-C463-47AA-896B-22582FE1F92D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B29E5594-52F3-404F-A233-70BEF341FE6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445855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8FE0E377-17D2-47C2-A4A1-EF2A95D11B8C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A1504376-F9FF-4C92-9E1C-C8CAE14547E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430341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9BB4A00C-3194-4E52-BD09-2DF85258176A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0DC2B436-1DB0-4B42-8FF9-56F126D5CDC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48686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32404-BDCB-43B7-8E86-59638D68F78A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EE7A4-3725-42C6-9CEC-128F48B1AA2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86867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 sarkán kerekítve levágott téglalap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Derékszögű háromszög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zabadkézi sokszög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 smtClean="0"/>
              <a:t>Kép beszúrásához kattintson az ikonra</a:t>
            </a:r>
            <a:endParaRPr lang="en-US" noProof="0" dirty="0"/>
          </a:p>
        </p:txBody>
      </p:sp>
      <p:sp>
        <p:nvSpPr>
          <p:cNvPr id="9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10E8A67C-421C-4699-804B-E8683D313B7C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10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04515AC6-6081-4D66-B69A-682F43D17A6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95301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37A874C2-DF91-4C81-92B1-A76072551F15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C1A35C86-4140-4148-8127-48D2C2D2C6B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182219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06690130-B1E6-4C67-B103-469BA36A9F46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1235672C-3173-484F-A987-BE8A3A15937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267242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 smtClean="0"/>
              <a:t>Alcím mintájának szerkesztése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F30AEE94-FFE8-448E-9CEC-C970FDF90C4A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F8683D2E-0429-4B34-B12B-AC8F9B01590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155639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DDFB7DF9-44B1-432D-B9D2-C91987A72EA4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F002CAE0-7D3F-4C62-8D65-7FAFF99C75D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125451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902CC21C-57BA-476C-9271-8240FDF1E551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DE89414A-0DE4-41F3-82F5-14F3A4EE87D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01776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24BA66BC-116F-46AA-9D39-B7DA33E70B20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D0F0D198-86BF-42A4-8EBF-47DFD141A7C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68682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CADEDF11-5208-408B-A361-0686A1B42DBE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BCBD51D3-6287-43F3-AAED-6136C6E282E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684643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23B95471-BF74-4119-A0E0-674C7031D29A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A4FB8927-FCE4-46EF-843C-2C2FD2CB463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931556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E64C43C7-5DC3-4155-B3CE-F505FF4FD493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90EF56A6-68BB-4707-9BED-EA0BE91EEFF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58739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57B99-70AD-4172-BB79-70B5C8F95DC0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DB0B9-835C-4080-8C34-A246EDEF7E7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223478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80853D72-5BA1-4B0D-B7A3-D6FE5979B4C2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BCD7C719-E540-4EAB-A4A5-9C56FE344D7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9743262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 smtClean="0"/>
              <a:t>Kép beszúrásához kattintson az ikonra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0CC8DE48-A727-4EFE-8344-D8823353942D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2ADF00A3-8D52-486E-91A7-B2E1B8CD140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040885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5342B8B6-32F4-4EB7-9019-5370C9EA026C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1A4DB3C7-6169-405D-A59D-421E82DFEFA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253523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A20E56A2-0D19-4CEA-8CF3-878091F5AD80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5A5B57E9-CDD9-4620-94E4-2CC1BFE39F4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0883173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 smtClean="0"/>
              <a:t>Alcím mintájának szerkesztése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E4D39E6A-F093-42B7-8085-94C57F6BC178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DF60AA01-8D1F-452B-8D8C-9E6986DE0C0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895324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FCC2D09B-0AE9-4291-8709-C03B08617E5C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402B28B1-EC2F-41F3-919B-585CAF51800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5190470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CC57B33F-87BD-4AD9-801D-7270E3DF3AD2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B4E1CB38-B834-4F5E-B881-28F90EB0A59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330056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DADF91C4-A381-4805-A1A8-E76349822362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991935FB-1A01-40BB-96AB-958A95AC5A8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9388240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BCE1BBDB-D4CE-4536-BA8A-753FD1930250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40CA7E2C-8B92-4285-B208-0D58F90989D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237603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259CBACF-1ED0-4BFD-8361-0E96FDA13049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C9E42EA4-DAB1-4181-B588-2D3CCFCEB97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3843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DE01E-2AFC-4B50-88F0-BF85B80D17E4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B81FA-CB20-4662-8C61-71DB733747B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469620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8E2360DA-D60B-4093-9B0F-88637DB1091A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A117BCDD-DC19-45CC-A013-AECB646D981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3289161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4B12D330-13EC-4B25-B560-224076FD07E9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BD77BC1B-DFDD-4F4E-AF7C-F09335BCCF2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8378797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 smtClean="0"/>
              <a:t>Kép beszúrásához kattintson az ikonra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B1D41F50-E7F2-4060-BE5F-FF27F3046C3D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3548302A-5AFA-4436-9979-3469488BAB3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7518112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CA9ABF31-1A13-4698-ADB3-A92A54C8D08D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2EE6BF78-0F83-4593-8558-CA434E79753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984908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2EAC20D4-C02E-40C7-9076-2221F275EF25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21FC4F82-ACC1-47A7-A7DA-A17D4119F97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817383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 smtClean="0"/>
              <a:t>Alcím mintájának szerkesztése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CD65DB6C-B24E-4CF7-A672-424387F0344D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CAAB2310-17FF-4B1C-A361-1A7DE22C3E5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771712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8311BEA7-3CBA-4A77-ABE6-134A0F389DBC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422C6070-1A3E-4369-8FA9-94787ECC61D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7473787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4F64C7AC-20A7-40FC-9B61-38A4B7F15BF5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8C26D71E-56C1-4CFF-9C2E-A6E7A65BAE2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89043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D20CDA47-CD7E-4E0D-902E-3A110EC8BC6F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6CA1CEAA-35C1-489C-A1FE-7A60361CDD2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725161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86945BCC-0DA0-4FC0-B075-779A616DECBB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4EAB382E-79F8-4436-A78B-78346EA5E67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45843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70AD4-20CF-4128-98F6-5413EB3175A0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A758A-6390-4A10-A553-1EEB0AA6B6E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5712832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7BE9D38E-EEE9-4F75-B286-C63CE92DC38E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9D363E8E-6AFC-41E5-AD28-032B7EADCEC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6022568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C71E8479-7ADE-4E7F-8856-CC44DBC6F1B8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C56993D3-1D2D-4C03-A9EA-9E7D0887A36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1118423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DC586A07-CA04-4111-9EF1-8AA132CAB4CD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88EED86B-6216-4706-993C-5FDA7548B8A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5082001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 smtClean="0"/>
              <a:t>Kép beszúrásához kattintson az ikonra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1DC42D9B-4177-48DD-A505-0E45AC967161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999A0A74-BEF3-46E2-AF07-3A1F4833F00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0966477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E3E2D248-D610-4A33-B349-F000C8AAF2F8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90A39E82-9962-4036-BAD1-336D6316EC3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999438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0F4F049C-FD0B-4ACA-B2F0-B5E6ABEB8D23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9B05A53E-6F11-4092-A10B-41094C167C9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4578509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 smtClean="0"/>
              <a:t>Alcím mintájának szerkesztése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32AEFDEC-75CB-416A-8921-C2A419B5B911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36D9876A-C84E-4E29-9B88-1A2EB088EC8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095639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3580FD87-A779-4873-B7A4-252963249F26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7AD11827-02E8-4A0C-815D-96316968DE1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7578314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08AFBC77-821A-4CAC-A2BE-7ABCB4060215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1E64EB70-04D8-4EFE-AB94-3E0F492FBEA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30947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58F6376A-9FE1-4EC3-A7EB-4F0C38BDE955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FC4CFA8D-72F8-4A6D-A291-16C46584C26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19357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FD363-DF44-4FD4-8FE7-76E3991D2D0B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1AB57-D91C-47B8-953E-DEE9C99681E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9087010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2CAF207D-FC99-4CB7-B606-278D617124C5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3B1B64AC-3AEE-411E-B987-A6CAB246054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5459947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1904B669-2DD0-4D50-9431-8782DA0807D1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20422940-662E-4209-98D9-43F1D48E4F6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833922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81D288A4-BF87-4D48-8925-7B00FF9B6966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63AD1AF2-AC0D-4BB7-9AD0-1CC6D4EA6D0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5017859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1050728B-06E1-46AD-9D2F-3F04C61D7AB1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1BDA0FB2-1A96-4CD9-9615-729139EBCB2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4905841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 smtClean="0"/>
              <a:t>Kép beszúrásához kattintson az ikonra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B794CA9F-70FB-42D4-A246-43B6D30E384D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C4D0477D-DB22-45B0-8909-8ED33FB3BB9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7690532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9C2835F9-520A-480A-9255-64A38636F6AF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FA2B017C-1D47-47B7-9524-21898F2B089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3368987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9FE64A45-50A2-4F4D-B17C-53FF2EA08018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CAC9F64D-E05B-42CE-B6CF-A748F2E26AD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3893407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 smtClean="0"/>
              <a:t>Alcím mintájának szerkesztése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370E0DD3-17F7-4B94-A5FB-F25BD305E483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5805DA37-13BC-45DF-8846-F4F03671387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490824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F9D6CF2A-78D9-422F-8D5F-964823B3E970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CFCC4C2F-B757-42D5-A277-6FAB16C2A19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7120914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AB1C4610-4440-466C-A468-DDA581C6AC12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4FE6B612-A7E2-44A8-813A-1C2367892F7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494174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93DF7-1459-4B1E-8D3C-26CBECB08C79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3C582-0520-46C9-8009-E5C8944CF11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406426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587F1CDF-D028-4B76-A0C2-4177FB80BAB3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ACCACB5F-E90C-4FE7-8282-23CB275017D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3096395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2CE090A1-EC1B-4261-8CF7-912EF0A3A5D3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9B12EA57-26C4-4F87-A2C5-A1FF7308AC2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084372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92700FA2-F488-47D8-A72F-049DC1F00D46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52A0BC35-AD4C-4C18-A468-3F265440347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8865598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74E75AC6-7320-4143-8C72-777AEE6A7DD3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5B017C73-67F4-4AAC-83AA-6080CECEA5B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7682293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6F83F499-63C0-47C9-B5D3-B1B3D24676F2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D7C1A601-497F-44EB-ADD7-0C59295B991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8022926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 smtClean="0"/>
              <a:t>Kép beszúrásához kattintson az ikonra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35CD4F23-29A9-4ABD-8353-CC0F7B164434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D4A1B044-A27D-4643-97AD-56A088F4865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5240086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AF964724-9550-497A-8884-98505A0ED122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82BE0405-1E3A-403B-AA2A-7264D417C86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4653380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406AB03B-45E4-4392-8C3F-C42C4323D771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816BDC0B-E388-4E46-9DD1-A9A9DAA2DB7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4633967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 smtClean="0"/>
              <a:t>Alcím mintájának szerkesztése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7EDCFAA4-6AE9-4DC8-A113-BE4995FC203F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47385468-9966-48C5-BDC5-A16D5D4B782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976727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887EBAD1-A041-4274-A65A-81E34DF6A101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25DB5E1D-315B-4719-8E10-244555C761D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2072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91B3D-5D6B-4329-A722-60F0D2C41212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F6EAD-AA0D-4C7E-9E9D-047BAAC1E10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1470258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EBEC48E3-877E-40D0-90D6-9DE40841CA30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86014A74-D7C7-4D4B-B73A-B2990D6DF8A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055639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51C872D2-76CE-4BE8-9494-0EAC6A279E85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DD1562B0-21D2-497A-A6B6-C39F4733861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3598612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268C6563-72E0-4E9F-AD39-E920514D830B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29DD775C-9F1F-420D-985E-12738B79635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1003348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4DB671E3-CD8D-4472-B57D-875831DFCFE4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1B9BBBE3-373D-4D52-8A95-A2BFB446168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3678347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E5392BAB-781B-4DA6-B511-43095EF7E12F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00CB7D01-EA0B-48F5-8B4B-2BA02787F6F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38652190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3ED35023-DBC7-49E7-A388-43D86545E046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BEA4637F-CD20-4D91-B231-0149D4D64F0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6095542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 smtClean="0"/>
              <a:t>Kép beszúrásához kattintson az ikonra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F40A2EDB-9FCB-45F8-9542-062E625AA745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3EC078E7-1419-40D4-9F29-8F1E8671CFE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2988463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D49A4DDE-286F-4946-8732-3982D5A88A06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6C85D507-14A8-41D2-ADB4-26A1859652C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67989292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0CE505B3-05A5-462D-9A77-CAAE6455760A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33D5C3E6-8BC5-4C04-8B58-08E45EBE71D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84996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38D5-FFF3-4D87-B070-14C2896CC172}" type="datetimeFigureOut">
              <a:rPr lang="hu-HU" smtClean="0">
                <a:solidFill>
                  <a:srgbClr val="DBF5F9">
                    <a:shade val="90000"/>
                  </a:srgbClr>
                </a:solidFill>
              </a:rPr>
              <a:pPr/>
              <a:t>2018.03.26.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2036D-2691-476E-80ED-9F60A0B75C95}" type="slidenum">
              <a:rPr lang="hu-H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7150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 smtClean="0"/>
              <a:t>Kép beszúrásához kattintson az ikonra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F16DE-9225-422F-8A0E-B0A197FCCA31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EE411-3236-46D0-8D70-82A02E2A2B5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0917058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38D5-FFF3-4D87-B070-14C2896CC172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2018.03.26.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2036D-2691-476E-80ED-9F60A0B75C95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70026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38D5-FFF3-4D87-B070-14C2896CC172}" type="datetimeFigureOut">
              <a:rPr lang="hu-HU" smtClean="0">
                <a:solidFill>
                  <a:srgbClr val="DBF5F9">
                    <a:shade val="90000"/>
                  </a:srgbClr>
                </a:solidFill>
              </a:rPr>
              <a:pPr/>
              <a:t>2018.03.26.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2036D-2691-476E-80ED-9F60A0B75C95}" type="slidenum">
              <a:rPr lang="hu-H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7533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38D5-FFF3-4D87-B070-14C2896CC172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2018.03.26.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2036D-2691-476E-80ED-9F60A0B75C95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78422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38D5-FFF3-4D87-B070-14C2896CC172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2018.03.26.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2036D-2691-476E-80ED-9F60A0B75C95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77582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38D5-FFF3-4D87-B070-14C2896CC172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2018.03.26.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2036D-2691-476E-80ED-9F60A0B75C95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45588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38D5-FFF3-4D87-B070-14C2896CC172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2018.03.26.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2036D-2691-476E-80ED-9F60A0B75C95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301946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38D5-FFF3-4D87-B070-14C2896CC172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2018.03.26.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2036D-2691-476E-80ED-9F60A0B75C95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471998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38D5-FFF3-4D87-B070-14C2896CC172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2018.03.26.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DB2036D-2691-476E-80ED-9F60A0B75C95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948340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38D5-FFF3-4D87-B070-14C2896CC172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2018.03.26.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2036D-2691-476E-80ED-9F60A0B75C95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10377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38D5-FFF3-4D87-B070-14C2896CC172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2018.03.26.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2036D-2691-476E-80ED-9F60A0B75C95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112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  <a:endParaRPr lang="en-US" altLang="hu-HU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  <a:endParaRPr lang="en-US" altLang="hu-HU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D22143E-D1AF-4EB3-81DF-B14FCC723E75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1D20BB-D35A-4288-8719-86AF8C41E1A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6" r:id="rId1"/>
    <p:sldLayoutId id="2147484018" r:id="rId2"/>
    <p:sldLayoutId id="2147484027" r:id="rId3"/>
    <p:sldLayoutId id="2147484019" r:id="rId4"/>
    <p:sldLayoutId id="2147484020" r:id="rId5"/>
    <p:sldLayoutId id="2147484021" r:id="rId6"/>
    <p:sldLayoutId id="2147484022" r:id="rId7"/>
    <p:sldLayoutId id="2147484023" r:id="rId8"/>
    <p:sldLayoutId id="2147484028" r:id="rId9"/>
    <p:sldLayoutId id="2147484024" r:id="rId10"/>
    <p:sldLayoutId id="214748402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2052" name="Cím hely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  <a:endParaRPr lang="en-US" altLang="hu-HU" smtClean="0"/>
          </a:p>
        </p:txBody>
      </p:sp>
      <p:sp>
        <p:nvSpPr>
          <p:cNvPr id="2053" name="Szöveg hely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  <a:endParaRPr lang="en-US" altLang="hu-HU" smtClean="0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04617B">
                    <a:shade val="90000"/>
                  </a:srgbClr>
                </a:solidFill>
                <a:latin typeface="Constantia"/>
                <a:cs typeface="+mn-cs"/>
              </a:defRPr>
            </a:lvl1pPr>
          </a:lstStyle>
          <a:p>
            <a:pPr>
              <a:defRPr/>
            </a:pPr>
            <a:fld id="{57ADEDA1-3DC4-43DE-B785-DF38FC45BB65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04617B">
                    <a:shade val="90000"/>
                  </a:srgbClr>
                </a:solidFill>
                <a:latin typeface="Constantia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04617B">
                    <a:shade val="90000"/>
                  </a:srgbClr>
                </a:solidFill>
                <a:latin typeface="Constantia"/>
                <a:cs typeface="+mn-cs"/>
              </a:defRPr>
            </a:lvl1pPr>
          </a:lstStyle>
          <a:p>
            <a:pPr>
              <a:defRPr/>
            </a:pPr>
            <a:fld id="{7010E270-0700-4C46-926E-71CAA4DC288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grpSp>
        <p:nvGrpSpPr>
          <p:cNvPr id="2057" name="Csoportba foglalás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Constantia"/>
                <a:cs typeface="+mn-cs"/>
              </a:endParaRPr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Constantia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3076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  <a:endParaRPr lang="en-US" altLang="hu-HU" smtClean="0"/>
          </a:p>
        </p:txBody>
      </p:sp>
      <p:sp>
        <p:nvSpPr>
          <p:cNvPr id="307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  <a:endParaRPr lang="en-US" altLang="hu-HU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04617B">
                    <a:shade val="90000"/>
                  </a:srgbClr>
                </a:solidFill>
                <a:latin typeface="Constantia"/>
                <a:cs typeface="+mn-cs"/>
              </a:defRPr>
            </a:lvl1pPr>
          </a:lstStyle>
          <a:p>
            <a:pPr>
              <a:defRPr/>
            </a:pPr>
            <a:fld id="{494B1474-F882-4843-975D-C7FAE60CA83F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04617B">
                    <a:shade val="90000"/>
                  </a:srgbClr>
                </a:solidFill>
                <a:latin typeface="Constantia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04617B">
                    <a:shade val="90000"/>
                  </a:srgbClr>
                </a:solidFill>
                <a:latin typeface="Constantia"/>
                <a:cs typeface="+mn-cs"/>
              </a:defRPr>
            </a:lvl1pPr>
          </a:lstStyle>
          <a:p>
            <a:pPr>
              <a:defRPr/>
            </a:pPr>
            <a:fld id="{A2667D4E-193D-4003-8D4A-4A2595C1719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grpSp>
        <p:nvGrpSpPr>
          <p:cNvPr id="3081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Constantia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Constantia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0" r:id="rId1"/>
    <p:sldLayoutId id="2147484041" r:id="rId2"/>
    <p:sldLayoutId id="2147484042" r:id="rId3"/>
    <p:sldLayoutId id="2147484043" r:id="rId4"/>
    <p:sldLayoutId id="2147484044" r:id="rId5"/>
    <p:sldLayoutId id="2147484045" r:id="rId6"/>
    <p:sldLayoutId id="2147484046" r:id="rId7"/>
    <p:sldLayoutId id="2147484047" r:id="rId8"/>
    <p:sldLayoutId id="2147484048" r:id="rId9"/>
    <p:sldLayoutId id="2147484049" r:id="rId10"/>
    <p:sldLayoutId id="214748405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4100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  <a:endParaRPr lang="en-US" altLang="hu-HU" smtClean="0"/>
          </a:p>
        </p:txBody>
      </p:sp>
      <p:sp>
        <p:nvSpPr>
          <p:cNvPr id="4101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  <a:endParaRPr lang="en-US" altLang="hu-HU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04617B">
                    <a:shade val="90000"/>
                  </a:srgbClr>
                </a:solidFill>
                <a:latin typeface="Constantia"/>
                <a:cs typeface="+mn-cs"/>
              </a:defRPr>
            </a:lvl1pPr>
          </a:lstStyle>
          <a:p>
            <a:pPr>
              <a:defRPr/>
            </a:pPr>
            <a:fld id="{B9B804B6-F926-4666-BB0C-521F9F45C3E5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04617B">
                    <a:shade val="90000"/>
                  </a:srgbClr>
                </a:solidFill>
                <a:latin typeface="Constantia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04617B">
                    <a:shade val="90000"/>
                  </a:srgbClr>
                </a:solidFill>
                <a:latin typeface="Constantia"/>
                <a:cs typeface="+mn-cs"/>
              </a:defRPr>
            </a:lvl1pPr>
          </a:lstStyle>
          <a:p>
            <a:pPr>
              <a:defRPr/>
            </a:pPr>
            <a:fld id="{396A8518-3363-4B1F-A2D6-5B2308338DF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grpSp>
        <p:nvGrpSpPr>
          <p:cNvPr id="4105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Constantia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Constantia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5124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  <a:endParaRPr lang="en-US" altLang="hu-HU" smtClean="0"/>
          </a:p>
        </p:txBody>
      </p:sp>
      <p:sp>
        <p:nvSpPr>
          <p:cNvPr id="5125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  <a:endParaRPr lang="en-US" altLang="hu-HU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04617B">
                    <a:shade val="90000"/>
                  </a:srgbClr>
                </a:solidFill>
                <a:latin typeface="Constantia"/>
                <a:cs typeface="+mn-cs"/>
              </a:defRPr>
            </a:lvl1pPr>
          </a:lstStyle>
          <a:p>
            <a:pPr>
              <a:defRPr/>
            </a:pPr>
            <a:fld id="{498F1FAA-771B-4C5C-BE55-00F9F494DE15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04617B">
                    <a:shade val="90000"/>
                  </a:srgbClr>
                </a:solidFill>
                <a:latin typeface="Constantia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04617B">
                    <a:shade val="90000"/>
                  </a:srgbClr>
                </a:solidFill>
                <a:latin typeface="Constantia"/>
                <a:cs typeface="+mn-cs"/>
              </a:defRPr>
            </a:lvl1pPr>
          </a:lstStyle>
          <a:p>
            <a:pPr>
              <a:defRPr/>
            </a:pPr>
            <a:fld id="{44959A3C-645C-4158-91F3-BC85DF66F53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grpSp>
        <p:nvGrpSpPr>
          <p:cNvPr id="5129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Constantia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Constantia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2" r:id="rId1"/>
    <p:sldLayoutId id="2147484063" r:id="rId2"/>
    <p:sldLayoutId id="2147484064" r:id="rId3"/>
    <p:sldLayoutId id="2147484065" r:id="rId4"/>
    <p:sldLayoutId id="2147484066" r:id="rId5"/>
    <p:sldLayoutId id="2147484067" r:id="rId6"/>
    <p:sldLayoutId id="2147484068" r:id="rId7"/>
    <p:sldLayoutId id="2147484069" r:id="rId8"/>
    <p:sldLayoutId id="2147484070" r:id="rId9"/>
    <p:sldLayoutId id="2147484071" r:id="rId10"/>
    <p:sldLayoutId id="214748407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614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  <a:endParaRPr lang="en-US" altLang="hu-HU" smtClean="0"/>
          </a:p>
        </p:txBody>
      </p:sp>
      <p:sp>
        <p:nvSpPr>
          <p:cNvPr id="614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  <a:endParaRPr lang="en-US" altLang="hu-HU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04617B">
                    <a:shade val="90000"/>
                  </a:srgbClr>
                </a:solidFill>
                <a:latin typeface="Constantia"/>
                <a:cs typeface="+mn-cs"/>
              </a:defRPr>
            </a:lvl1pPr>
          </a:lstStyle>
          <a:p>
            <a:pPr>
              <a:defRPr/>
            </a:pPr>
            <a:fld id="{1E87D50F-1BFD-42A5-888B-B37308DAB8BA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04617B">
                    <a:shade val="90000"/>
                  </a:srgbClr>
                </a:solidFill>
                <a:latin typeface="Constantia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04617B">
                    <a:shade val="90000"/>
                  </a:srgbClr>
                </a:solidFill>
                <a:latin typeface="Constantia"/>
                <a:cs typeface="+mn-cs"/>
              </a:defRPr>
            </a:lvl1pPr>
          </a:lstStyle>
          <a:p>
            <a:pPr>
              <a:defRPr/>
            </a:pPr>
            <a:fld id="{BAA17D6C-D76E-449B-A9E1-2C925AD899F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grpSp>
        <p:nvGrpSpPr>
          <p:cNvPr id="615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Constantia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Constantia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3" r:id="rId1"/>
    <p:sldLayoutId id="2147484074" r:id="rId2"/>
    <p:sldLayoutId id="2147484075" r:id="rId3"/>
    <p:sldLayoutId id="2147484076" r:id="rId4"/>
    <p:sldLayoutId id="2147484077" r:id="rId5"/>
    <p:sldLayoutId id="2147484078" r:id="rId6"/>
    <p:sldLayoutId id="2147484079" r:id="rId7"/>
    <p:sldLayoutId id="2147484080" r:id="rId8"/>
    <p:sldLayoutId id="2147484081" r:id="rId9"/>
    <p:sldLayoutId id="2147484082" r:id="rId10"/>
    <p:sldLayoutId id="21474840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7172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  <a:endParaRPr lang="en-US" altLang="hu-HU" smtClean="0"/>
          </a:p>
        </p:txBody>
      </p:sp>
      <p:sp>
        <p:nvSpPr>
          <p:cNvPr id="717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  <a:endParaRPr lang="en-US" altLang="hu-HU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04617B">
                    <a:shade val="90000"/>
                  </a:srgbClr>
                </a:solidFill>
                <a:latin typeface="Constantia"/>
                <a:cs typeface="+mn-cs"/>
              </a:defRPr>
            </a:lvl1pPr>
          </a:lstStyle>
          <a:p>
            <a:pPr>
              <a:defRPr/>
            </a:pPr>
            <a:fld id="{C1C37EFF-4730-4445-B944-7712F54153F7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04617B">
                    <a:shade val="90000"/>
                  </a:srgbClr>
                </a:solidFill>
                <a:latin typeface="Constantia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04617B">
                    <a:shade val="90000"/>
                  </a:srgbClr>
                </a:solidFill>
                <a:latin typeface="Constantia"/>
                <a:cs typeface="+mn-cs"/>
              </a:defRPr>
            </a:lvl1pPr>
          </a:lstStyle>
          <a:p>
            <a:pPr>
              <a:defRPr/>
            </a:pPr>
            <a:fld id="{C62FB7DD-B209-40B4-B915-84D39A0BC36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grpSp>
        <p:nvGrpSpPr>
          <p:cNvPr id="7177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Constantia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Constantia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4" r:id="rId1"/>
    <p:sldLayoutId id="2147484085" r:id="rId2"/>
    <p:sldLayoutId id="2147484086" r:id="rId3"/>
    <p:sldLayoutId id="2147484087" r:id="rId4"/>
    <p:sldLayoutId id="2147484088" r:id="rId5"/>
    <p:sldLayoutId id="2147484089" r:id="rId6"/>
    <p:sldLayoutId id="2147484090" r:id="rId7"/>
    <p:sldLayoutId id="2147484091" r:id="rId8"/>
    <p:sldLayoutId id="2147484092" r:id="rId9"/>
    <p:sldLayoutId id="2147484093" r:id="rId10"/>
    <p:sldLayoutId id="214748409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8196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  <a:endParaRPr lang="en-US" altLang="hu-HU" smtClean="0"/>
          </a:p>
        </p:txBody>
      </p:sp>
      <p:sp>
        <p:nvSpPr>
          <p:cNvPr id="819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  <a:endParaRPr lang="en-US" altLang="hu-HU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04617B">
                    <a:shade val="90000"/>
                  </a:srgbClr>
                </a:solidFill>
                <a:latin typeface="Constantia"/>
                <a:cs typeface="+mn-cs"/>
              </a:defRPr>
            </a:lvl1pPr>
          </a:lstStyle>
          <a:p>
            <a:pPr>
              <a:defRPr/>
            </a:pPr>
            <a:fld id="{67D461F6-1B2D-4C35-9992-D8AE5928E33F}" type="datetimeFigureOut">
              <a:rPr lang="hu-HU"/>
              <a:pPr>
                <a:defRPr/>
              </a:pPr>
              <a:t>2018.03.26.</a:t>
            </a:fld>
            <a:endParaRPr lang="hu-H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04617B">
                    <a:shade val="90000"/>
                  </a:srgbClr>
                </a:solidFill>
                <a:latin typeface="Constantia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04617B">
                    <a:shade val="90000"/>
                  </a:srgbClr>
                </a:solidFill>
                <a:latin typeface="Constantia"/>
                <a:cs typeface="+mn-cs"/>
              </a:defRPr>
            </a:lvl1pPr>
          </a:lstStyle>
          <a:p>
            <a:pPr>
              <a:defRPr/>
            </a:pPr>
            <a:fld id="{67F265F0-393F-4620-AB77-BB6978C433A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grpSp>
        <p:nvGrpSpPr>
          <p:cNvPr id="8201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Constantia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Constantia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5" r:id="rId1"/>
    <p:sldLayoutId id="2147484096" r:id="rId2"/>
    <p:sldLayoutId id="2147484097" r:id="rId3"/>
    <p:sldLayoutId id="2147484098" r:id="rId4"/>
    <p:sldLayoutId id="2147484099" r:id="rId5"/>
    <p:sldLayoutId id="2147484100" r:id="rId6"/>
    <p:sldLayoutId id="2147484101" r:id="rId7"/>
    <p:sldLayoutId id="2147484102" r:id="rId8"/>
    <p:sldLayoutId id="2147484103" r:id="rId9"/>
    <p:sldLayoutId id="2147484104" r:id="rId10"/>
    <p:sldLayoutId id="214748410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D8938D5-FFF3-4D87-B070-14C2896CC172}" type="datetimeFigureOut">
              <a:rPr lang="hu-HU" smtClean="0">
                <a:solidFill>
                  <a:srgbClr val="04617B">
                    <a:shade val="90000"/>
                  </a:srgbClr>
                </a:solidFill>
                <a:latin typeface="Constanti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2018.03.26.</a:t>
            </a:fld>
            <a:endParaRPr lang="hu-HU">
              <a:solidFill>
                <a:srgbClr val="04617B">
                  <a:shade val="90000"/>
                </a:srgbClr>
              </a:solidFill>
              <a:latin typeface="Constantia"/>
              <a:cs typeface="+mn-cs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hu-HU">
              <a:solidFill>
                <a:srgbClr val="04617B">
                  <a:shade val="90000"/>
                </a:srgbClr>
              </a:solidFill>
              <a:latin typeface="Constantia"/>
              <a:cs typeface="+mn-cs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CDB2036D-2691-476E-80ED-9F60A0B75C95}" type="slidenum">
              <a:rPr lang="hu-HU" smtClean="0">
                <a:solidFill>
                  <a:srgbClr val="04617B">
                    <a:shade val="90000"/>
                  </a:srgbClr>
                </a:solidFill>
                <a:latin typeface="Constanti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hu-HU">
              <a:solidFill>
                <a:srgbClr val="04617B">
                  <a:shade val="90000"/>
                </a:srgbClr>
              </a:solidFill>
              <a:latin typeface="Constantia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  <a:latin typeface="Constantia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  <a:latin typeface="Constanti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09236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9" r:id="rId1"/>
    <p:sldLayoutId id="2147484120" r:id="rId2"/>
    <p:sldLayoutId id="2147484121" r:id="rId3"/>
    <p:sldLayoutId id="2147484122" r:id="rId4"/>
    <p:sldLayoutId id="2147484123" r:id="rId5"/>
    <p:sldLayoutId id="2147484124" r:id="rId6"/>
    <p:sldLayoutId id="2147484125" r:id="rId7"/>
    <p:sldLayoutId id="2147484126" r:id="rId8"/>
    <p:sldLayoutId id="2147484127" r:id="rId9"/>
    <p:sldLayoutId id="2147484128" r:id="rId10"/>
    <p:sldLayoutId id="214748412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extLst/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smtClean="0"/>
              <a:t> AZ EURÓPAI UNIÓ JOGA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91139" name="Alcím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/>
            <a:r>
              <a:rPr lang="hu-HU" altLang="hu-HU" smtClean="0"/>
              <a:t>NKE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smtClean="0"/>
              <a:t>A tagállamokkal szemben indított kötelezettségszegési eljárások</a:t>
            </a:r>
            <a:endParaRPr lang="hu-HU" dirty="0"/>
          </a:p>
        </p:txBody>
      </p:sp>
      <p:sp>
        <p:nvSpPr>
          <p:cNvPr id="104451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Perindítást megelőző eljárás</a:t>
            </a:r>
          </a:p>
          <a:p>
            <a:pPr eaLnBrk="1" hangingPunct="1"/>
            <a:r>
              <a:rPr lang="hu-HU" altLang="hu-HU" smtClean="0"/>
              <a:t>Peres szak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smtClean="0"/>
              <a:t>Az uniós jogi aktusok megsemmisítése iránti eljárás</a:t>
            </a:r>
            <a:endParaRPr lang="hu-HU" dirty="0"/>
          </a:p>
        </p:txBody>
      </p:sp>
      <p:sp>
        <p:nvSpPr>
          <p:cNvPr id="105475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az eljárás megindítására jogosultak köre, </a:t>
            </a:r>
          </a:p>
          <a:p>
            <a:pPr eaLnBrk="1" hangingPunct="1"/>
            <a:r>
              <a:rPr lang="hu-HU" altLang="hu-HU" smtClean="0"/>
              <a:t>a keresetindítási határidő, </a:t>
            </a:r>
          </a:p>
          <a:p>
            <a:pPr eaLnBrk="1" hangingPunct="1"/>
            <a:r>
              <a:rPr lang="hu-HU" altLang="hu-HU" smtClean="0"/>
              <a:t>a megtámadható aktusok</a:t>
            </a:r>
          </a:p>
          <a:p>
            <a:pPr eaLnBrk="1" hangingPunct="1"/>
            <a:r>
              <a:rPr lang="hu-HU" altLang="hu-HU" smtClean="0"/>
              <a:t>megtámadási okok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A mulasztási eljárás</a:t>
            </a:r>
          </a:p>
        </p:txBody>
      </p:sp>
      <p:sp>
        <p:nvSpPr>
          <p:cNvPr id="106499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az eljárás megindítására jogosultak köre, </a:t>
            </a:r>
          </a:p>
          <a:p>
            <a:pPr eaLnBrk="1" hangingPunct="1"/>
            <a:r>
              <a:rPr lang="hu-HU" altLang="hu-HU" smtClean="0"/>
              <a:t>a keresetindítási határidő, </a:t>
            </a:r>
          </a:p>
          <a:p>
            <a:pPr eaLnBrk="1" hangingPunct="1"/>
            <a:r>
              <a:rPr lang="hu-HU" altLang="hu-HU" smtClean="0"/>
              <a:t>az eljárás megindításának okai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Kártérítési eljárás</a:t>
            </a:r>
          </a:p>
        </p:txBody>
      </p:sp>
      <p:sp>
        <p:nvSpPr>
          <p:cNvPr id="10752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Az Európai Unió intézményei vagy azok alkalmazottai által okozott kár megtérítése iránti eljárás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Munkaügyi perek</a:t>
            </a:r>
          </a:p>
        </p:txBody>
      </p:sp>
      <p:sp>
        <p:nvSpPr>
          <p:cNvPr id="108547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hu-HU" altLang="hu-HU" smtClean="0"/>
          </a:p>
          <a:p>
            <a:pPr eaLnBrk="1" hangingPunct="1"/>
            <a:r>
              <a:rPr lang="hu-HU" altLang="hu-HU" smtClean="0"/>
              <a:t>Az Unió és alkalmazottai közötti munkaügyi jogviták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smtClean="0"/>
              <a:t>Előzetes döntéshozatali eljárás</a:t>
            </a:r>
            <a:br>
              <a:rPr lang="hu-HU" dirty="0" smtClean="0"/>
            </a:br>
            <a:r>
              <a:rPr lang="hu-HU" dirty="0" err="1" smtClean="0"/>
              <a:t>EUMSz</a:t>
            </a:r>
            <a:r>
              <a:rPr lang="hu-HU" dirty="0" smtClean="0"/>
              <a:t> </a:t>
            </a:r>
            <a:r>
              <a:rPr lang="hu-HU" dirty="0"/>
              <a:t>267</a:t>
            </a:r>
            <a:r>
              <a:rPr lang="hu-HU" dirty="0" smtClean="0"/>
              <a:t>. </a:t>
            </a:r>
            <a:r>
              <a:rPr lang="hu-HU" dirty="0"/>
              <a:t>cikke</a:t>
            </a:r>
          </a:p>
        </p:txBody>
      </p:sp>
      <p:sp>
        <p:nvSpPr>
          <p:cNvPr id="109571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Az Európai Unió Bírósága hatáskörrel rendelkezik előzetes döntés meghozatalára a Szerződések értelmezése, továbbá az uniós intézmények, szervek vagy hivatalok jogi aktusainak érvényessége és értelmezése kérdésében.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smtClean="0"/>
              <a:t/>
            </a:r>
            <a:br>
              <a:rPr lang="hu-HU" dirty="0" smtClean="0"/>
            </a:br>
            <a:r>
              <a:rPr lang="hu-HU" dirty="0"/>
              <a:t/>
            </a:r>
            <a:br>
              <a:rPr lang="hu-HU" dirty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/>
              <a:t> </a:t>
            </a:r>
            <a:r>
              <a:rPr lang="hu-HU" dirty="0" smtClean="0"/>
              <a:t>                                            Előterjesztési jogosultság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110595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A 267. cikk /2/ bekezdése: </a:t>
            </a:r>
          </a:p>
          <a:p>
            <a:pPr eaLnBrk="1" hangingPunct="1"/>
            <a:r>
              <a:rPr lang="hu-HU" altLang="hu-HU" smtClean="0"/>
              <a:t>valamennyi tagállami bíróság kezdeményező lehet </a:t>
            </a:r>
          </a:p>
          <a:p>
            <a:pPr eaLnBrk="1" hangingPunct="1"/>
            <a:r>
              <a:rPr lang="hu-HU" altLang="hu-HU" smtClean="0"/>
              <a:t>kívül esik a 267. cikk hatókörén a nem tagállami bíróságok által tett előterjesztések köre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Kötelező előterjesztés</a:t>
            </a:r>
            <a:r>
              <a:rPr lang="hu-HU" altLang="hu-HU" b="1" dirty="0" smtClean="0"/>
              <a:t> </a:t>
            </a:r>
            <a:endParaRPr lang="hu-HU" altLang="hu-HU" dirty="0" smtClean="0"/>
          </a:p>
        </p:txBody>
      </p:sp>
      <p:sp>
        <p:nvSpPr>
          <p:cNvPr id="111619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A 267. cikk /3/ bekezdése </a:t>
            </a:r>
          </a:p>
          <a:p>
            <a:pPr eaLnBrk="1" hangingPunct="1"/>
            <a:r>
              <a:rPr lang="hu-HU" altLang="hu-HU" smtClean="0"/>
              <a:t>azon tagállami bíróságok, amelyek határozatai ellen a belső jog értelmében nincs jogorvoslati lehetőség</a:t>
            </a:r>
          </a:p>
          <a:p>
            <a:pPr eaLnBrk="1" hangingPunct="1"/>
            <a:r>
              <a:rPr lang="hu-HU" altLang="hu-HU" smtClean="0"/>
              <a:t>Foto-frost ügyből nyert tapasztalataink szerint ezen túlmenően az előzetes döntéshozatali eljárás kezdeményezése akkor is kötelezőnek tekinthető, ha az alapügyben az uniós jogi aktus érvényességének kérdése merül fel – bármely fokon ítélkező nemzeti bíróság előtt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Kivételek a kötelezettség alól</a:t>
            </a:r>
          </a:p>
        </p:txBody>
      </p:sp>
      <p:sp>
        <p:nvSpPr>
          <p:cNvPr id="11264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b="1" smtClean="0"/>
              <a:t>Az acte éclaire doktrína</a:t>
            </a:r>
          </a:p>
          <a:p>
            <a:pPr eaLnBrk="1" hangingPunct="1"/>
            <a:r>
              <a:rPr lang="hu-HU" altLang="hu-HU" b="1" smtClean="0"/>
              <a:t>Az acte claire doktrína</a:t>
            </a:r>
            <a:endParaRPr lang="hu-HU" altLang="hu-HU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Az tagállam kárfelelőssége az uniós jog megsértéséért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Valamennyi hatalmi ág</a:t>
            </a:r>
          </a:p>
          <a:p>
            <a:r>
              <a:rPr lang="hu-HU" dirty="0" smtClean="0"/>
              <a:t>Kártérítési felelősség feltételei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61844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Jelenleg hatályos szerződések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EUSZ </a:t>
            </a:r>
          </a:p>
          <a:p>
            <a:r>
              <a:rPr lang="hu-HU" dirty="0" smtClean="0"/>
              <a:t>EUMSZ</a:t>
            </a:r>
          </a:p>
          <a:p>
            <a:r>
              <a:rPr lang="hu-HU" dirty="0" smtClean="0"/>
              <a:t>Euratom</a:t>
            </a:r>
          </a:p>
          <a:p>
            <a:r>
              <a:rPr lang="hu-HU" dirty="0" smtClean="0"/>
              <a:t>+ </a:t>
            </a:r>
            <a:r>
              <a:rPr lang="hu-HU" dirty="0"/>
              <a:t>Alapjogi Charta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202862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Alapjogvédelem az Európai Unióban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Alapjogi Charta</a:t>
            </a:r>
          </a:p>
          <a:p>
            <a:r>
              <a:rPr lang="hu-HU" dirty="0"/>
              <a:t>Az Európai Unió Bíróságának ítélkezési gyakorlata</a:t>
            </a:r>
          </a:p>
        </p:txBody>
      </p:sp>
    </p:spTree>
    <p:extLst>
      <p:ext uri="{BB962C8B-B14F-4D97-AF65-F5344CB8AC3E}">
        <p14:creationId xmlns:p14="http://schemas.microsoft.com/office/powerpoint/2010/main" val="3010908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smtClean="0"/>
              <a:t>Az Európai Unió másodlagos joga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hu-HU" dirty="0" smtClean="0"/>
              <a:t>EUMSZ 288. cikke határozza meg: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u-HU" dirty="0" smtClean="0"/>
              <a:t>rendelet,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u-HU" dirty="0" smtClean="0"/>
              <a:t>irányelv,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u-HU" dirty="0" smtClean="0"/>
              <a:t>határozat,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u-HU" dirty="0" smtClean="0"/>
              <a:t>ajánlás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u-HU" dirty="0" smtClean="0"/>
              <a:t>vélemény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hu-H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Rendelet</a:t>
            </a:r>
          </a:p>
        </p:txBody>
      </p:sp>
      <p:sp>
        <p:nvSpPr>
          <p:cNvPr id="96259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A rendelet általános hatállyal bír. Teljes egészében, minden elemében kötelező és közvetlenül alkalmazandó valamennyi tagállamban.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Irányelv</a:t>
            </a:r>
          </a:p>
        </p:txBody>
      </p:sp>
      <p:sp>
        <p:nvSpPr>
          <p:cNvPr id="9728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Az irányelv az elérendő célokat illetően minden címzett tagállamra kötelező, azonban a forma és az eszközök megválasztását a nemzeti hatóságokra hagyja. Meghatározó funkciója a tagállami jogrendszerek, jogi regulációk közelítése, a jogok harmonizációja.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Határozat</a:t>
            </a:r>
          </a:p>
        </p:txBody>
      </p:sp>
      <p:sp>
        <p:nvSpPr>
          <p:cNvPr id="98307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A határozat teljes egészében kötelező. Amennyiben külön megjelöli, hogy kik a címzettjei, a határozat kizárólag azokra nézve kötelező, akiket címzettként megjelöl.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Ajánlás, vélemény</a:t>
            </a:r>
          </a:p>
        </p:txBody>
      </p:sp>
      <p:sp>
        <p:nvSpPr>
          <p:cNvPr id="99331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Az ajánlás egy adott cselekvés, magatartás kieszközlését célozza a címzett részéről.</a:t>
            </a:r>
          </a:p>
          <a:p>
            <a:pPr eaLnBrk="1" hangingPunct="1"/>
            <a:r>
              <a:rPr lang="hu-HU" altLang="hu-HU" smtClean="0"/>
              <a:t>A vélemény álláspont kifejezése egy adott kérdésről. </a:t>
            </a:r>
          </a:p>
          <a:p>
            <a:pPr eaLnBrk="1" hangingPunct="1"/>
            <a:r>
              <a:rPr lang="hu-HU" altLang="hu-HU" smtClean="0"/>
              <a:t>Az ajánlások és a vélemények nem kötelezőek.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Doktrínák</a:t>
            </a:r>
          </a:p>
        </p:txBody>
      </p:sp>
      <p:sp>
        <p:nvSpPr>
          <p:cNvPr id="101379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közvetlen alkalmazhatóság</a:t>
            </a:r>
          </a:p>
          <a:p>
            <a:pPr eaLnBrk="1" hangingPunct="1"/>
            <a:r>
              <a:rPr lang="hu-HU" altLang="hu-HU" smtClean="0"/>
              <a:t>közvetlen hatály</a:t>
            </a:r>
          </a:p>
          <a:p>
            <a:pPr eaLnBrk="1" hangingPunct="1"/>
            <a:r>
              <a:rPr lang="hu-HU" altLang="hu-HU" smtClean="0"/>
              <a:t>értelmezési doktrína, vagy más néven közvetett hatály </a:t>
            </a:r>
          </a:p>
          <a:p>
            <a:pPr eaLnBrk="1" hangingPunct="1"/>
            <a:r>
              <a:rPr lang="hu-HU" altLang="hu-HU" smtClean="0"/>
              <a:t>szupremácia (elsődlegesség) </a:t>
            </a:r>
          </a:p>
          <a:p>
            <a:pPr eaLnBrk="1" hangingPunct="1"/>
            <a:r>
              <a:rPr lang="hu-HU" altLang="hu-HU" smtClean="0"/>
              <a:t>primátus (elsőbbség)</a:t>
            </a:r>
          </a:p>
          <a:p>
            <a:pPr eaLnBrk="1" hangingPunct="1"/>
            <a:endParaRPr lang="hu-HU" altLang="hu-HU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smtClean="0"/>
              <a:t>Eljárási típusok az Európai Unió Bírósága előtt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hu-HU" smtClean="0"/>
              <a:t>Közvetett eljárások:</a:t>
            </a:r>
            <a:endParaRPr lang="hu-H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u-HU" dirty="0" smtClean="0"/>
              <a:t>Előzetes döntéshozatali eljárás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hu-HU" dirty="0" smtClean="0"/>
              <a:t>Közvetlen eljárások: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u-HU" dirty="0" smtClean="0"/>
              <a:t>Kötelezettségszegési eljárás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u-HU" dirty="0" smtClean="0"/>
              <a:t>Semmissé nyilvánítási eljárás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u-HU" dirty="0" smtClean="0"/>
              <a:t>Mulasztási eljárás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u-HU" dirty="0" smtClean="0"/>
              <a:t>Kártérítési eljárás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u-HU" dirty="0" smtClean="0"/>
              <a:t>Munkaügyi perek</a:t>
            </a:r>
            <a:endParaRPr lang="hu-H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9_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0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1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2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3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4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5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16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5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6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7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8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9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118</TotalTime>
  <Words>429</Words>
  <Application>Microsoft Office PowerPoint</Application>
  <PresentationFormat>Diavetítés a képernyőre (4:3 oldalarány)</PresentationFormat>
  <Paragraphs>75</Paragraphs>
  <Slides>20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9</vt:i4>
      </vt:variant>
      <vt:variant>
        <vt:lpstr>Diacímek</vt:lpstr>
      </vt:variant>
      <vt:variant>
        <vt:i4>20</vt:i4>
      </vt:variant>
    </vt:vector>
  </HeadingPairs>
  <TitlesOfParts>
    <vt:vector size="33" baseType="lpstr">
      <vt:lpstr>Arial</vt:lpstr>
      <vt:lpstr>Calibri</vt:lpstr>
      <vt:lpstr>Constantia</vt:lpstr>
      <vt:lpstr>Wingdings 2</vt:lpstr>
      <vt:lpstr>Áramlás</vt:lpstr>
      <vt:lpstr>1_Áramlás</vt:lpstr>
      <vt:lpstr>2_Áramlás</vt:lpstr>
      <vt:lpstr>3_Áramlás</vt:lpstr>
      <vt:lpstr>4_Áramlás</vt:lpstr>
      <vt:lpstr>5_Áramlás</vt:lpstr>
      <vt:lpstr>6_Áramlás</vt:lpstr>
      <vt:lpstr>7_Áramlás</vt:lpstr>
      <vt:lpstr>9_Áramlás</vt:lpstr>
      <vt:lpstr> AZ EURÓPAI UNIÓ JOGA </vt:lpstr>
      <vt:lpstr>Jelenleg hatályos szerződések</vt:lpstr>
      <vt:lpstr>Az Európai Unió másodlagos joga</vt:lpstr>
      <vt:lpstr>Rendelet</vt:lpstr>
      <vt:lpstr>Irányelv</vt:lpstr>
      <vt:lpstr>Határozat</vt:lpstr>
      <vt:lpstr>Ajánlás, vélemény</vt:lpstr>
      <vt:lpstr>Doktrínák</vt:lpstr>
      <vt:lpstr>Eljárási típusok az Európai Unió Bírósága előtt</vt:lpstr>
      <vt:lpstr>A tagállamokkal szemben indított kötelezettségszegési eljárások</vt:lpstr>
      <vt:lpstr>Az uniós jogi aktusok megsemmisítése iránti eljárás</vt:lpstr>
      <vt:lpstr>A mulasztási eljárás</vt:lpstr>
      <vt:lpstr>Kártérítési eljárás</vt:lpstr>
      <vt:lpstr>Munkaügyi perek</vt:lpstr>
      <vt:lpstr>Előzetes döntéshozatali eljárás EUMSz 267. cikke</vt:lpstr>
      <vt:lpstr>                                                Előterjesztési jogosultság </vt:lpstr>
      <vt:lpstr>Kötelező előterjesztés </vt:lpstr>
      <vt:lpstr>Kivételek a kötelezettség alól</vt:lpstr>
      <vt:lpstr>Az tagállam kárfelelőssége az uniós jog megsértéséért</vt:lpstr>
      <vt:lpstr>Alapjogvédelem az Európai Unióban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C/2. AZ EURÓPAI UNIÓ JOGA</dc:title>
  <dc:creator>Gombos Katalin</dc:creator>
  <cp:lastModifiedBy>Gombos Katalin</cp:lastModifiedBy>
  <cp:revision>16</cp:revision>
  <dcterms:created xsi:type="dcterms:W3CDTF">2014-01-26T17:31:54Z</dcterms:created>
  <dcterms:modified xsi:type="dcterms:W3CDTF">2018-03-26T20:20:23Z</dcterms:modified>
</cp:coreProperties>
</file>